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8"/>
  </p:notesMasterIdLst>
  <p:handoutMasterIdLst>
    <p:handoutMasterId r:id="rId79"/>
  </p:handoutMasterIdLst>
  <p:sldIdLst>
    <p:sldId id="267" r:id="rId3"/>
    <p:sldId id="270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2" r:id="rId18"/>
    <p:sldId id="283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ED6"/>
    <a:srgbClr val="7E1E70"/>
    <a:srgbClr val="2EB5B8"/>
    <a:srgbClr val="37C9CD"/>
    <a:srgbClr val="59D2D5"/>
    <a:srgbClr val="E06361"/>
    <a:srgbClr val="75B77D"/>
    <a:srgbClr val="A3CFA8"/>
    <a:srgbClr val="8D9DD8"/>
    <a:srgbClr val="FE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4/13/2022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4/13/2022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다섯째마당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활용하기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처음 개발된 이후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결과를 더욱 개선하기 위한 노력이 계속되어 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(Long Short Term Memory)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방법을 함께 사용하는 기법이 현재 가장 널리 사용되고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한 층 안에서 반복을 많이 해야 하는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특성상 일반 신경망보다 기울기 소실 문제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(9.2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활성화 함수와 고급 경사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더 많이 발생하고 이를 해결하기 어렵다는 단점을 보완한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반복되기 직전에 다음 층으로 기억된 값을 넘길지 여부를 관리하는 단계를 하나 더 추가하는 것</a:t>
            </a:r>
          </a:p>
        </p:txBody>
      </p:sp>
    </p:spTree>
    <p:extLst>
      <p:ext uri="{BB962C8B-B14F-4D97-AF65-F5344CB8AC3E}">
        <p14:creationId xmlns:p14="http://schemas.microsoft.com/office/powerpoint/2010/main" val="111560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3193E7-AF4D-4AC4-99CB-01C7132D357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18-4 | LSTM</a:t>
            </a:r>
            <a:r>
              <a:rPr lang="ko-KR" altLang="en-US" sz="1600" b="1" dirty="0"/>
              <a:t>은 기억 값의 가중치를 관리하는 장치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121D9-0460-488F-97D9-70D89F2E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5" y="1988825"/>
            <a:ext cx="56864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7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방식의 장점은 입력 값과 출력 값을 어떻게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설정하느냐에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따라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같이 여러 가지 상황에서 이를 적용할 수 있다는 것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17E9FD5-1E09-4F64-8090-CDDF0C7BD20F}"/>
              </a:ext>
            </a:extLst>
          </p:cNvPr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18-5 | RNN </a:t>
            </a:r>
            <a:r>
              <a:rPr lang="ko-KR" altLang="en-US" sz="1600" b="1" dirty="0"/>
              <a:t>방식의 다양한 활용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41E0F5-442A-4B08-A166-897900037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852708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8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03C53-230C-46B7-A6E5-9D1249E4B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585576"/>
            <a:ext cx="48482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682A13-3AC2-41D8-898C-DB453E91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1" y="1527969"/>
            <a:ext cx="6400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딥러닝 학습에 필요한 데이터를 쉽게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수 있게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load_data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제공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살펴본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 외에도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학습에 적절한 텍스트 대용량 데이터를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‘로이터 뉴스 카테고리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분류’와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IMDB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리뷰’를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통해 지금부터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학습해 보자</a:t>
            </a:r>
          </a:p>
        </p:txBody>
      </p:sp>
    </p:spTree>
    <p:extLst>
      <p:ext uri="{BB962C8B-B14F-4D97-AF65-F5344CB8AC3E}">
        <p14:creationId xmlns:p14="http://schemas.microsoft.com/office/powerpoint/2010/main" val="222262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260629" y="3398454"/>
            <a:ext cx="6622742" cy="12753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LSTM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문장 의미를 파악하는 것은 곧 모든 단어를 종합해 하나의 카테고리로 분류하는 작업이라고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“안녕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오늘 날씨가 참 좋네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말은 ‘인사’ 카테고리에 분류해야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조금 더 길고 전문적인 말도 정확하게 분류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7FC74-8EEE-4644-9B10-86D0ABEE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083358"/>
            <a:ext cx="71247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5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 실습할 내용은 이처럼 긴 텍스트를 읽고 이 데이터가 어떤 의미를 지니는지 카테고리로 분류하는 연습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실습을 위해 로이터 뉴스 데이터를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로이터 뉴스 데이터는 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1,228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뉴스 기사가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카테고리로 나누어진 대용량 텍스트 데이터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통해 다음과 같이 불러오겠음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323F61-45AC-4E00-A534-A98EA331D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717035"/>
            <a:ext cx="7048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7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다음과 같이 불러온 데이터를 학습셋과 테스트셋으로 나누겠음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C7E98-F114-43EE-AEF5-4CF0FE30E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134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4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18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(RNN)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923278" y="1179697"/>
            <a:ext cx="7439487" cy="15489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185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reuters.load_data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기사를 불러왔음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test_split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옵션을 통해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테스트셋으로 사용하겠다고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num_words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옵션은 무엇을 의미하는지 알아보고자 먼저 불러온 데이터에 대해 몇 가지를 출력해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9CCBC-19A6-400F-905D-EB7310F1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083358"/>
            <a:ext cx="71056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01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결과는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D7A848-2C36-4FE4-ADA8-BBC31E12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5795"/>
            <a:ext cx="7067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np.max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y_train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종류를 구하니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카테고리로 구분되어 있음을 알 수 있었음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부터 세기 때문에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더해서 출력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8,982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개는 학습용으로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2,246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개는 테스트용으로 준비되어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print(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[0])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기사를 출력해 보니 단어가 나오지 않고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[1, 2, 2, 8, 43…]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숫자가 나옴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이처럼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단어를 그대로 사용하지 않고 숫자로 변환한 후 학습할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여기서는 데이터 안에서 해당 단어가 몇 번이나 나타나는지 세어 빈도에 따라 번호를 붙였음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하면 세 번째로 빈도가 높은 단어라는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작업을 위해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tokenizer( 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함수를 사용하는데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 작업을 이미 마친 데이터를 불러올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576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기사 안의 단어 중에는 거의 사용되지 않는 것들도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단어를 다 사용하는 것은 비효율적이므로 빈도가 높은 단어만 불러와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사용하는 인자가 바로 테스트셋과 학습셋으로 나눌 때 함께 적용했던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num_words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=1000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빈도가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1~1,000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해당하는 단어만 선택해서 불러오는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하나 주의해야 할 점은 각 기사의 단어 수가 제각각 다르므로 이를 동일하게 맞추어야 한다는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이때는 다음과 같이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sequence()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이용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740184-190A-4532-8509-A2A2524BD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795323"/>
            <a:ext cx="71056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maxlen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=100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단어 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맞추라는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만일 입력된 기사의 단어 수가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크면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개째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단어만 선택하고 나머지는 버림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모자랄 때는 모자라는 부분을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채움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55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데이터에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처리를 하여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과정을 마침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EA5939-926A-4F95-A9B8-99E385A5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2161646"/>
            <a:ext cx="7134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0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과정이 끝났으므로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구조를 만들 차례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FD40A-A620-48AE-B83C-5CC2410DB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219253"/>
            <a:ext cx="7124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Embedding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층을 새로 추가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Embedding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층은 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과정을 통해 입력된 값을 받아 다음 층이 알 수 있는 형태로 변환하는 역할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Embedding('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불러온 단어의 총수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', 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기사당 단어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')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사용하며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설정 부분의 맨 처음에 있어야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앞서 설명했듯이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기억 값에 대한 가중치를 제어하며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LSTM(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기사당 단어 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기타 옵션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형식으로 적용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활성화 함수로는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주로 사용하므로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activation='tanh'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642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다음과 같이     모델 실행의 옵션을 정하고    조기 중단 설정과 함께    학습을 실행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C8B0E-4E6C-445E-AD57-22ECD0B1A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33" y="1894489"/>
            <a:ext cx="209550" cy="209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D0497F-6C54-4819-B295-8E0155A7F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49" y="1894489"/>
            <a:ext cx="209550" cy="209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92A79E-3B91-4E18-8C89-9D3C4BE3F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94" y="1894489"/>
            <a:ext cx="209550" cy="209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0C7FC-2D0B-4664-92FC-AF9EA47D8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94411"/>
            <a:ext cx="70961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5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인공지능이 문장을 듣고 이해한다는 것은 많은 문장을 ‘이미 학습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(train)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놓았다’는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문장을 학습하는 것은 우리가 지금까지 공부한 내용과는 성질이 조금 다름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문장은 여러 개의 단어로 이루어져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 의미를 전달하려면 각 단어가 정해진 순서대로 입력되어야 하기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데이터가 순서와 관계없이 입력되던 것과는 다르게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과거에 입력된 데이터와 나중에 입력된 데이터 사이의 관계를 고려해야 하는 문제가 생기는 것</a:t>
            </a:r>
          </a:p>
        </p:txBody>
      </p:sp>
    </p:spTree>
    <p:extLst>
      <p:ext uri="{BB962C8B-B14F-4D97-AF65-F5344CB8AC3E}">
        <p14:creationId xmlns:p14="http://schemas.microsoft.com/office/powerpoint/2010/main" val="379117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사용되었던 그래프 코드 출력을 더한 전체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4EB38-C565-4C68-A096-445D40835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219253"/>
            <a:ext cx="7162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17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BB6B2-553B-4981-8D29-B9B8B58A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1873611"/>
            <a:ext cx="7162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0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4FC4B-25D8-4882-9509-03666B16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11" y="1873611"/>
            <a:ext cx="71247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EB79C6-3605-480D-8F22-41D28C65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98" y="3473811"/>
            <a:ext cx="70961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67E6D0-6D4C-43EC-AE15-858668B3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342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5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DB7B0-6249-4C57-9998-9748C8D33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92492"/>
            <a:ext cx="70961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0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43B103-0D7C-43A6-88FB-5E8AE13DF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873611"/>
            <a:ext cx="71342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7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AAF5D2-FFAE-41C9-B137-003D57C4D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1894374"/>
            <a:ext cx="7153275" cy="40957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D1DE6E4-D365-4326-85E0-C09B27717793}"/>
              </a:ext>
            </a:extLst>
          </p:cNvPr>
          <p:cNvSpPr txBox="1">
            <a:spLocks/>
          </p:cNvSpPr>
          <p:nvPr/>
        </p:nvSpPr>
        <p:spPr>
          <a:xfrm>
            <a:off x="1230794" y="189437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18-6 | </a:t>
            </a:r>
            <a:r>
              <a:rPr lang="ko-KR" altLang="en-US" sz="1600" b="1" dirty="0"/>
              <a:t>그래프로 확인하는 학습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36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이용한 로이터 뉴스 카테고리 분류하기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자동 중단되었으며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71.7%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정확도를 보였음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그래프를 통해 테스트셋의 오차가 상승할 때 학습이 멈추었음을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279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047565" y="3398044"/>
            <a:ext cx="7031115" cy="13539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LSTM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76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 사용할 인터넷 영화 데이터베이스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(Internet Movie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DataBase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IMDB)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영화와 관련된 정보와 출연진 정보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개봉 정보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영화 후기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평점까지 매우 폭넓은 데이터가 저장된 자료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영화에 관해 남긴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5,000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 개의 영화 리뷰가 담겨 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해당 영화를 긍정적으로 평가했는지 혹은 부정적으로 평가했는지도 담겨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다루었던 로이터 뉴스 데이터와 마찬가지로 각 단어에 대한 전처리를 마친 상태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데이터셋에서 나타나는 빈도에 따라 번호가 정해지므로 빈도가 높은 데이터를 불러와 학습시킬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해결하기 위해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순환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Neural Network, RNN)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방법이 고안되었음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 신경망은 여러 개의 데이터가 순서대로 입력되었을 때 앞서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데이터를 잠시 기억해 놓는 방법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기억된 데이터가 얼마나 중요한지 판단하고 별도의 가중치를 주어 다음 데이터로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넘어감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입력 값에 이 작업을 순서대로 실행하므로 다음 층으로 넘어가기 전에 같은 층을 맴도는 것처럼 보임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같은 층 안에서 맴도는 성질 때문에 순환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이하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1627432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과정은 로이터 뉴스 데이터와 거의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다만 클래스가 긍정 또는 부정 두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가지뿐이라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과정이 없음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F753FF-E68D-4E0D-9B33-634AD263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507288"/>
            <a:ext cx="71056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77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모델을 다음과 같이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model.summary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현재 설정된 모델의 구조를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AA2FC7-4DC6-4B2E-A505-2C343E283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124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결과는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5A0D9-3E8A-474E-A14D-5AB9C9BBC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4442"/>
            <a:ext cx="7105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4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B5B6CF-DA5E-4311-BC1E-B77D5BFD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" y="1873611"/>
            <a:ext cx="70675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63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출력 결과에서 우리가 아직 보지 못한 부분은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Conv1D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MaxPooling1D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가진 이미지와는 다르게 지금 다루고 있는 데이터는 배열 형태로 이루어진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차원이라는 차이가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Conv1D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Conv2D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개념을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옮긴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차원이고 이동하는 배열도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011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A0146C8-A910-49C1-AD52-E7DCACB3213A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18-7 | Conv1D</a:t>
            </a:r>
            <a:r>
              <a:rPr lang="ko-KR" altLang="en-US" sz="1600" b="1" dirty="0"/>
              <a:t>의 개념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125BA-4891-4EA7-BF50-4D739291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47243"/>
            <a:ext cx="57816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81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9E720D-2FB5-4E2A-BD41-AF543199E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8397"/>
            <a:ext cx="4419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96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노란색으로 표시된 배열이 커널을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커널이 지나가면서 원래의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배열에 가중치를 각각 곱해 새로운 층인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층을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6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MaxPooling1D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역시 마찬가지임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 배열을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차원으로 바꾸어 정해진 구역 안에서 가장 큰 값을 다음 층으로 넘기고 나머지는 버림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C5091E-BC5E-4E84-8331-DDCCD17F1045}"/>
              </a:ext>
            </a:extLst>
          </p:cNvPr>
          <p:cNvSpPr txBox="1">
            <a:spLocks/>
          </p:cNvSpPr>
          <p:nvPr/>
        </p:nvSpPr>
        <p:spPr>
          <a:xfrm>
            <a:off x="597117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18-8 | MaxPooling1D</a:t>
            </a:r>
            <a:r>
              <a:rPr lang="ko-KR" altLang="en-US" sz="1600" b="1" dirty="0"/>
              <a:t>의 개념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C80BAF-3EB8-43E1-AEB4-E8C31691C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5" y="3209925"/>
            <a:ext cx="55721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61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EC03B1-6FC8-46E5-ABB7-00BE12AFB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" y="2219253"/>
            <a:ext cx="71532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8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3193E7-AF4D-4AC4-99CB-01C7132D357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18-1 | </a:t>
            </a:r>
            <a:r>
              <a:rPr lang="ko-KR" altLang="en-US" sz="1600" b="1" dirty="0"/>
              <a:t>일반 신경망과 순환 신경망</a:t>
            </a:r>
            <a:r>
              <a:rPr lang="en-US" altLang="ko-KR" sz="1600" b="1" dirty="0"/>
              <a:t>(RNN)</a:t>
            </a:r>
            <a:r>
              <a:rPr lang="ko-KR" altLang="en-US" sz="1600" b="1" dirty="0"/>
              <a:t>의 차이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8FA705-38D0-4262-A63F-E89453B6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1956317"/>
            <a:ext cx="42100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B556FA-2F8C-4177-BC78-04202BB0E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913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00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FE11E-2E15-477D-9703-95E4732B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41" y="1931218"/>
            <a:ext cx="7124700" cy="2124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59EA1-6FF4-49B2-A2CF-B6E94A87F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28" y="4005070"/>
            <a:ext cx="70961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77E50-317A-4E1D-B1BA-E5123072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92420"/>
            <a:ext cx="7162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74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9A60B-1811-42A3-B6A7-0A71929F8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1861945"/>
            <a:ext cx="7086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5D650B-9A83-41B9-AB56-DD181D5BD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873611"/>
            <a:ext cx="7067550" cy="1876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EC4CCF-E977-4950-8160-DF318F989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3717035"/>
            <a:ext cx="70580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57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1C1104-6A89-42A3-9D36-0C5E6374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56274"/>
            <a:ext cx="7077075" cy="417195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C27E597-F5E7-4F17-B231-4D4EED12B97D}"/>
              </a:ext>
            </a:extLst>
          </p:cNvPr>
          <p:cNvSpPr txBox="1">
            <a:spLocks/>
          </p:cNvSpPr>
          <p:nvPr/>
        </p:nvSpPr>
        <p:spPr>
          <a:xfrm>
            <a:off x="1329535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18-9 | </a:t>
            </a:r>
            <a:r>
              <a:rPr lang="ko-KR" altLang="en-US" sz="1600" b="1" dirty="0"/>
              <a:t>그래프로 확인하는 학습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130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sz="28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2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LSTM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CNN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의 조합을 이용한 영화 리뷰 분류하기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자동 중단되었고 그때의 테스트셋 정확도는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87.96%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그래프를 통해 학습 과정을 확인할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학습이 중단되는 시점은 실행마다 달라질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972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54D56F-FB33-43F8-82C9-C300FAFF95FC}"/>
              </a:ext>
            </a:extLst>
          </p:cNvPr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882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B654C-6EF6-479D-9BD8-2E8B3FF4C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2" y="2039793"/>
            <a:ext cx="7048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21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 몸은 단백질로 이루어져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생명 활동의 기본 단위인 단백질이 어떤 구조와 방식으로 움직이는지 이해하는 것은 생명 현상을 연구하는 데 필수적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특히 신약 개발 및 난치병 치료를 위해서는 단백질 구조를 알아야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구조를 알아내기가 너무 어려웠음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분야의 연구를 하는 사람들이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년에 한 번씩 모여서 서로의 방법을 공유하고 평가하기로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이것이 세계 단백질 구조 예측 대회의 시작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72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인공지능 비서에게 “오늘 주가가 몇이야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?”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묻는다고 가정하자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‘순환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(RNN)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 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해당하는 ‘순환’ 부분에서는 단어를 하나 처리할 때마다 기억해 다음 입력 값의 출력을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그림으로 표현하면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60021-F576-4943-A5A1-45CC75A94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23" y="2219253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24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월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회 세계 단백질 구조 예측 대회를 하던 날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대회에 참여한 모든 학자가 깜짝 놀랐음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누구도 흉내 낼 수 없을 만큼 정확하게 단백질 구조를 예측한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알파폴드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등장했기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알파폴드는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알파고를 만든 구글의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딥마인드가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단백질 구조 예측을 위해 만든 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사람들은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알파폴드가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어떤 배경으로 작동하는지 궁금해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알파폴드의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중요한 축을 담당하고 있는 것이 바로 </a:t>
            </a:r>
            <a:r>
              <a:rPr lang="ko-KR" altLang="en-US" b="1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(attention)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알고리즘이었다는 것을 알게 되었음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성능을 한층 업그레이드시킨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어떤 배경으로 탄생했으며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어떤 원리로 실행되는 것일까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? 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613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234070-9A9F-4C6E-A8F3-AE405DBF912F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18-10 | RNN</a:t>
            </a:r>
            <a:r>
              <a:rPr lang="ko-KR" altLang="en-US" sz="1600" b="1" dirty="0"/>
              <a:t>의 한계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5FBB6F-D3B3-4EC0-8313-3F8FC0B9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31218"/>
            <a:ext cx="71247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44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한계에 대해 설명하고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여러 개의 입력 값이 있을 때 이를 바로 처리하는 것이 아니라 잠시 가지고 있는 것이라고 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입력된 값끼리 서로 관련이 있다면 이를 모두 받아 두어야 적절한 출력 값을 만들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18-10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    은 인코더에 입력된 각 셀 값을 하나씩 뒤로 보내다가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맨 마지막 셀이 이 값을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디코더에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전달하는 것을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마지막 셀에 담긴 값에 전체 문장의 뜻이 함축되어 있으므로 이를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문맥 벡터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(context vector)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504536-4F77-4292-B58B-6984DCB19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41" y="3161843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5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구조에는 문제가 하나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    와 같이 입력 값의 길이가 너무 길면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입력받은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셀의 결과들이 너무 많아진다는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입력이 길면 선두에서 전달받은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결괏값이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중간에 희미해지기도 하고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문맥 벡터가 모든 값을 제대로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디코더에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전달하기 힘들어지는 문제들이 생김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처리하기 위해 사람들은 아이디어를 짜기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효과적인 방법을 찾았음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BD89A1-890B-4871-8FDE-FB07F8DF5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34" y="2240131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207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F234070-9A9F-4C6E-A8F3-AE405DBF912F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18-11 | </a:t>
            </a:r>
            <a:r>
              <a:rPr lang="ko-KR" altLang="en-US" sz="1600" b="1" dirty="0" err="1"/>
              <a:t>어텐션의</a:t>
            </a:r>
            <a:r>
              <a:rPr lang="ko-KR" altLang="en-US" sz="1600" b="1" dirty="0"/>
              <a:t> 구현 원리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1CF99-E5F0-4CA6-B64E-8DB510CD7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1218"/>
            <a:ext cx="7048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9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어떤 원리로 구현되었는지 보여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인코더와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디코더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사이에 층이 하나 생김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새로 삽입된 층에는 각 셀로부터 계산된 스코어들이 모임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스코어를 이용해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함수를 사용해서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가중치를 만듦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가중치를 이용해 입력 값 중 어떤 셀을 중점적으로 볼지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첫 번째 출력 단어인 ‘당신께’ 자리에 가장 적절한 단어는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셀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you’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라는 것을 학습하는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이러한 방식으로 매 출력마다 모든 입력 값을 두루 활용하게 하는 것이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마지막 셀에 모든 입력이 집중되던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단점을 훌륭히 극복해 낸 알고리즘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102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개념은 어려워 보이지만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18-11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회색 사각형 부분을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Attention()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함수가 처리하기 때문에 실행하기 어렵지 않음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실습에서는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실행하기 위해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(attention)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다음과 같이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라이브러리를 설치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F03CA-E598-4D2E-9316-7A216BF6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40965"/>
            <a:ext cx="71151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67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Attention()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함수가 들어갈 레이어를 다음과 같이 추가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711701-7796-4F54-BBF6-DE5A24821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675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66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코드는 다음과 같음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841E65-CFA7-4771-9029-23666B28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78170"/>
            <a:ext cx="71056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49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48A1A1-3FDD-4C50-B561-1B238A84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7077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5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3193E7-AF4D-4AC4-99CB-01C7132D357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18-2 | “</a:t>
            </a:r>
            <a:r>
              <a:rPr lang="ko-KR" altLang="en-US" sz="1600" b="1" dirty="0"/>
              <a:t>오늘 주가가 몇이야</a:t>
            </a:r>
            <a:r>
              <a:rPr lang="en-US" altLang="ko-KR" sz="1600" b="1" dirty="0"/>
              <a:t>?”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RNN</a:t>
            </a:r>
            <a:r>
              <a:rPr lang="ko-KR" altLang="en-US" sz="1600" b="1" dirty="0"/>
              <a:t>이 처리하는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E8606-DB64-4AEE-BE16-9E6EC3317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1218"/>
            <a:ext cx="63436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EB492-E2B3-4EDB-AF41-26C819082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41" y="1873611"/>
            <a:ext cx="7086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11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1275EF-82F0-4624-9E8C-7A16B4D00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6" y="1860646"/>
            <a:ext cx="71342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6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0D66B-E955-4D14-9E23-759003C9A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1873611"/>
            <a:ext cx="71151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12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81AA56-3FB8-423F-9858-3FC547E3A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873611"/>
            <a:ext cx="7077075" cy="285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C8B34E-BA8D-4AD1-9838-33782380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" y="4696354"/>
            <a:ext cx="70675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7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28198-C01A-443A-B70F-533CE9C5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8854"/>
            <a:ext cx="7086600" cy="425767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240846F-F991-47AD-8521-1BF5D590B14D}"/>
              </a:ext>
            </a:extLst>
          </p:cNvPr>
          <p:cNvSpPr txBox="1">
            <a:spLocks/>
          </p:cNvSpPr>
          <p:nvPr/>
        </p:nvSpPr>
        <p:spPr>
          <a:xfrm>
            <a:off x="1230794" y="198882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18-12 | </a:t>
            </a:r>
            <a:r>
              <a:rPr lang="ko-KR" altLang="en-US" sz="1600" b="1" dirty="0"/>
              <a:t>그래프로 확인하는 학습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72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어텐션을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신경망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정확도가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88.08%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나왔음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없이 실행했던 모델의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84.54%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보다 상승된 것을 알 수 있음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4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배열로 다루는 순환 신경망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순환되는 중에 앞서 나온 입력에 대한 결과가 뒤에 나오는 입력 값에 영향을 주는 것을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이렇게 해야 비슷한 두 문장이 입력되었을 때 그 차이를 구별해 출력 값에 반영할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18-3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입력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값은 양쪽 모두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주가’이지만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왼쪽은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오늘’을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기준으로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오른쪽은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어제’를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기준으로 계산되어야 함</a:t>
            </a:r>
          </a:p>
        </p:txBody>
      </p:sp>
    </p:spTree>
    <p:extLst>
      <p:ext uri="{BB962C8B-B14F-4D97-AF65-F5344CB8AC3E}">
        <p14:creationId xmlns:p14="http://schemas.microsoft.com/office/powerpoint/2010/main" val="421495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시퀀스 배열로 다루는 순환 신경망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(RNN)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3193E7-AF4D-4AC4-99CB-01C7132D3577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18-3 | RNN</a:t>
            </a:r>
            <a:r>
              <a:rPr lang="ko-KR" altLang="en-US" sz="1600" b="1" dirty="0"/>
              <a:t>을 사용하는 이유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0AF67-E81C-48FD-845F-FAFF08BE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1218"/>
            <a:ext cx="6343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21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4411</TotalTime>
  <Words>2686</Words>
  <Application>Microsoft Office PowerPoint</Application>
  <PresentationFormat>화면 슬라이드 쇼(4:3)</PresentationFormat>
  <Paragraphs>275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  시퀀스 배열로 다루는 순환 신경망(RNN)</vt:lpstr>
      <vt:lpstr>PowerPoint 프레젠테이션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1 LSTM을 이용한 로이터 뉴스 카테고리 분류하기</vt:lpstr>
      <vt:lpstr>PowerPoint 프레젠테이션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2 LSTM과 CNN의 조합을 이용한 영화 리뷰 분류하기</vt:lpstr>
      <vt:lpstr>PowerPoint 프레젠테이션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  <vt:lpstr>3 어텐션을 사용한 신경망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664</cp:revision>
  <cp:lastPrinted>2016-08-10T06:58:55Z</cp:lastPrinted>
  <dcterms:created xsi:type="dcterms:W3CDTF">2013-04-05T19:58:06Z</dcterms:created>
  <dcterms:modified xsi:type="dcterms:W3CDTF">2022-04-13T01:19:24Z</dcterms:modified>
</cp:coreProperties>
</file>